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4" r:id="rId3"/>
    <p:sldId id="263" r:id="rId4"/>
    <p:sldId id="268" r:id="rId5"/>
    <p:sldId id="291" r:id="rId6"/>
    <p:sldId id="285" r:id="rId7"/>
    <p:sldId id="288" r:id="rId8"/>
    <p:sldId id="286" r:id="rId9"/>
  </p:sldIdLst>
  <p:sldSz cx="12192000" cy="6858000"/>
  <p:notesSz cx="6400800" cy="86868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3727" userDrawn="1">
          <p15:clr>
            <a:srgbClr val="A4A3A4"/>
          </p15:clr>
        </p15:guide>
        <p15:guide id="7" pos="3953" userDrawn="1">
          <p15:clr>
            <a:srgbClr val="A4A3A4"/>
          </p15:clr>
        </p15:guide>
        <p15:guide id="8" pos="4861" userDrawn="1">
          <p15:clr>
            <a:srgbClr val="A4A3A4"/>
          </p15:clr>
        </p15:guide>
        <p15:guide id="9" pos="5065" userDrawn="1">
          <p15:clr>
            <a:srgbClr val="A4A3A4"/>
          </p15:clr>
        </p15:guide>
        <p15:guide id="10" pos="7106" userDrawn="1">
          <p15:clr>
            <a:srgbClr val="A4A3A4"/>
          </p15:clr>
        </p15:guide>
        <p15:guide id="11" pos="2819" userDrawn="1">
          <p15:clr>
            <a:srgbClr val="A4A3A4"/>
          </p15:clr>
        </p15:guide>
        <p15:guide id="12" pos="2615" userDrawn="1">
          <p15:clr>
            <a:srgbClr val="A4A3A4"/>
          </p15:clr>
        </p15:guide>
        <p15:guide id="13" pos="574" userDrawn="1">
          <p15:clr>
            <a:srgbClr val="A4A3A4"/>
          </p15:clr>
        </p15:guide>
        <p15:guide id="14" orient="horz" pos="709" userDrawn="1">
          <p15:clr>
            <a:srgbClr val="A4A3A4"/>
          </p15:clr>
        </p15:guide>
        <p15:guide id="15" orient="horz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00"/>
    <a:srgbClr val="A3AD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 autoAdjust="0"/>
    <p:restoredTop sz="96190"/>
  </p:normalViewPr>
  <p:slideViewPr>
    <p:cSldViewPr snapToObjects="1">
      <p:cViewPr varScale="1">
        <p:scale>
          <a:sx n="78" d="100"/>
          <a:sy n="78" d="100"/>
        </p:scale>
        <p:origin x="192" y="1144"/>
      </p:cViewPr>
      <p:guideLst>
        <p:guide orient="horz" pos="119"/>
        <p:guide orient="horz" pos="3838"/>
        <p:guide pos="3840"/>
        <p:guide pos="3727"/>
        <p:guide pos="3953"/>
        <p:guide pos="4861"/>
        <p:guide pos="5065"/>
        <p:guide pos="7106"/>
        <p:guide pos="2819"/>
        <p:guide pos="2615"/>
        <p:guide pos="574"/>
        <p:guide orient="horz" pos="709"/>
        <p:guide orient="horz" pos="41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585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endParaRPr lang="de-CH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7975" y="652463"/>
            <a:ext cx="5786438" cy="3255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9763" y="4125913"/>
            <a:ext cx="5121275" cy="390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Textmasterformate durch Klicken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585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fld id="{54E7F490-E965-9B42-AE49-DA4BC6E663B1}" type="slidenum">
              <a:rPr lang="de-CH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84389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0429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TikTok successfully combines the most popular affordances of other better-known platforms: 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the televisual medium; </a:t>
            </a:r>
          </a:p>
          <a:p>
            <a:pPr marL="171450" indent="-171450">
              <a:buFontTx/>
              <a:buChar char="-"/>
            </a:pPr>
            <a:r>
              <a:rPr lang="en-GB" dirty="0"/>
              <a:t>algorithmic recommendation that structures the user’s experience; </a:t>
            </a:r>
          </a:p>
          <a:p>
            <a:pPr marL="171450" indent="-171450">
              <a:buFontTx/>
              <a:buChar char="-"/>
            </a:pPr>
            <a:r>
              <a:rPr lang="en-GB" dirty="0"/>
              <a:t>and a scrolling feed that makes it easier for users to find content they are interested in.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3910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0454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0679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1225" y="1989138"/>
            <a:ext cx="10369550" cy="1295400"/>
          </a:xfrm>
        </p:spPr>
        <p:txBody>
          <a:bodyPr/>
          <a:lstStyle>
            <a:lvl1pPr>
              <a:defRPr sz="3900"/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1225" y="3429000"/>
            <a:ext cx="10369550" cy="175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0" y="1125538"/>
            <a:ext cx="12192000" cy="0"/>
          </a:xfrm>
          <a:prstGeom prst="line">
            <a:avLst/>
          </a:prstGeom>
          <a:noFill/>
          <a:ln w="15875">
            <a:solidFill>
              <a:srgbClr val="A3ADB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700" dirty="0"/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911225" y="852488"/>
            <a:ext cx="7332663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36000" rIns="0" bIns="0"/>
          <a:lstStyle/>
          <a:p>
            <a:pPr>
              <a:spcBef>
                <a:spcPct val="50000"/>
              </a:spcBef>
            </a:pPr>
            <a:r>
              <a:rPr lang="en-US" sz="1400" b="1" dirty="0"/>
              <a:t>Department of Communication and Media Research</a:t>
            </a:r>
          </a:p>
        </p:txBody>
      </p:sp>
      <p:pic>
        <p:nvPicPr>
          <p:cNvPr id="10" name="Picture 13" descr="uzh_logo_e_pos_grau_1mm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4" y="142875"/>
            <a:ext cx="2027238" cy="6842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9FCC3B"/>
          </p15:clr>
        </p15:guide>
        <p15:guide id="2" orient="horz" pos="2160" userDrawn="1">
          <p15:clr>
            <a:srgbClr val="9FCC3B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A3ADB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41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43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11225" y="1125539"/>
            <a:ext cx="5005388" cy="4967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291040" y="1125539"/>
            <a:ext cx="5005388" cy="4967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2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641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192089" y="188912"/>
            <a:ext cx="11807824" cy="648017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82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1" userDrawn="1">
          <p15:clr>
            <a:srgbClr val="9FCC3B"/>
          </p15:clr>
        </p15:guide>
        <p15:guide id="2" pos="7559" userDrawn="1">
          <p15:clr>
            <a:srgbClr val="9FCC3B"/>
          </p15:clr>
        </p15:guide>
        <p15:guide id="3" orient="horz" pos="119" userDrawn="1">
          <p15:clr>
            <a:srgbClr val="9FCC3B"/>
          </p15:clr>
        </p15:guide>
        <p15:guide id="4" orient="horz" pos="4201" userDrawn="1">
          <p15:clr>
            <a:srgbClr val="9FCC3B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129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11225" y="1125539"/>
            <a:ext cx="5005388" cy="4967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291040" y="1125539"/>
            <a:ext cx="5005388" cy="4967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54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192089" y="188912"/>
            <a:ext cx="11807824" cy="648017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361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1">
          <p15:clr>
            <a:srgbClr val="9FCC3B"/>
          </p15:clr>
        </p15:guide>
        <p15:guide id="2" pos="7559">
          <p15:clr>
            <a:srgbClr val="9FCC3B"/>
          </p15:clr>
        </p15:guide>
        <p15:guide id="3" orient="horz" pos="119">
          <p15:clr>
            <a:srgbClr val="9FCC3B"/>
          </p15:clr>
        </p15:guide>
        <p15:guide id="4" orient="horz" pos="4201">
          <p15:clr>
            <a:srgbClr val="9FCC3B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1225" y="188913"/>
            <a:ext cx="10369550" cy="611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Mastertitelformat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1225" y="1125539"/>
            <a:ext cx="10369550" cy="496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1225" y="6524625"/>
            <a:ext cx="1246716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de-CH"/>
              <a:t>05/04/2023</a:t>
            </a: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5308" y="6524625"/>
            <a:ext cx="7008284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en-US"/>
              <a:t>A democrats’ playground?, Umansky &amp; Pipal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52484" y="6524625"/>
            <a:ext cx="828291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r>
              <a:rPr lang="en-US" dirty="0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7" r:id="rId4"/>
    <p:sldLayoutId id="2147483654" r:id="rId5"/>
    <p:sldLayoutId id="2147483658" r:id="rId6"/>
    <p:sldLayoutId id="2147483655" r:id="rId7"/>
    <p:sldLayoutId id="2147483671" r:id="rId8"/>
    <p:sldLayoutId id="2147483672" r:id="rId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28A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000" indent="-342000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684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2pPr>
      <a:lvl3pPr marL="1026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3pPr>
      <a:lvl4pPr marL="1368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4pPr>
      <a:lvl5pPr marL="1710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5pPr>
      <a:lvl6pPr marL="18954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6pPr>
      <a:lvl7pPr marL="23526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7pPr>
      <a:lvl8pPr marL="28098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8pPr>
      <a:lvl9pPr marL="32670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4" userDrawn="1">
          <p15:clr>
            <a:srgbClr val="F26B43"/>
          </p15:clr>
        </p15:guide>
        <p15:guide id="2" pos="7106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3953" userDrawn="1">
          <p15:clr>
            <a:srgbClr val="5ACBF0"/>
          </p15:clr>
        </p15:guide>
        <p15:guide id="8" pos="3727" userDrawn="1">
          <p15:clr>
            <a:srgbClr val="5ACBF0"/>
          </p15:clr>
        </p15:guide>
        <p15:guide id="9" pos="2615" userDrawn="1">
          <p15:clr>
            <a:srgbClr val="5ACBF0"/>
          </p15:clr>
        </p15:guide>
        <p15:guide id="10" pos="2819" userDrawn="1">
          <p15:clr>
            <a:srgbClr val="5ACBF0"/>
          </p15:clr>
        </p15:guide>
        <p15:guide id="11" pos="4861" userDrawn="1">
          <p15:clr>
            <a:srgbClr val="5ACBF0"/>
          </p15:clr>
        </p15:guide>
        <p15:guide id="12" pos="5065" userDrawn="1">
          <p15:clr>
            <a:srgbClr val="5ACBF0"/>
          </p15:clr>
        </p15:guide>
        <p15:guide id="13" orient="horz" pos="709" userDrawn="1">
          <p15:clr>
            <a:srgbClr val="F26B43"/>
          </p15:clr>
        </p15:guide>
        <p15:guide id="14" orient="horz" pos="38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1224" y="1989138"/>
            <a:ext cx="10657383" cy="1295400"/>
          </a:xfrm>
        </p:spPr>
        <p:txBody>
          <a:bodyPr>
            <a:normAutofit fontScale="90000"/>
          </a:bodyPr>
          <a:lstStyle/>
          <a:p>
            <a:r>
              <a:rPr lang="de-CH" i="0" u="none" strike="noStrike" dirty="0">
                <a:effectLst/>
                <a:latin typeface="Arial" panose="020B0604020202020204" pitchFamily="34" charset="0"/>
              </a:rPr>
              <a:t>Dances, </a:t>
            </a:r>
            <a:r>
              <a:rPr lang="de-CH" i="0" u="none" strike="noStrike" dirty="0" err="1">
                <a:effectLst/>
                <a:latin typeface="Arial" panose="020B0604020202020204" pitchFamily="34" charset="0"/>
              </a:rPr>
              <a:t>Duets</a:t>
            </a:r>
            <a:r>
              <a:rPr lang="de-CH" i="0" u="none" strike="noStrike" dirty="0">
                <a:effectLst/>
                <a:latin typeface="Arial" panose="020B0604020202020204" pitchFamily="34" charset="0"/>
              </a:rPr>
              <a:t>, and </a:t>
            </a:r>
            <a:r>
              <a:rPr lang="de-CH" i="0" u="none" strike="noStrike" dirty="0" err="1">
                <a:effectLst/>
                <a:latin typeface="Arial" panose="020B0604020202020204" pitchFamily="34" charset="0"/>
              </a:rPr>
              <a:t>Debates</a:t>
            </a:r>
            <a:r>
              <a:rPr lang="de-CH" i="0" u="none" strike="noStrike" dirty="0">
                <a:effectLst/>
                <a:latin typeface="Arial" panose="020B0604020202020204" pitchFamily="34" charset="0"/>
              </a:rPr>
              <a:t>: </a:t>
            </a:r>
            <a:br>
              <a:rPr lang="de-CH" i="0" u="none" strike="noStrike" dirty="0">
                <a:effectLst/>
                <a:latin typeface="Arial" panose="020B0604020202020204" pitchFamily="34" charset="0"/>
              </a:rPr>
            </a:br>
            <a:r>
              <a:rPr lang="de-CH" i="0" u="none" strike="noStrike" dirty="0" err="1">
                <a:effectLst/>
                <a:latin typeface="Arial" panose="020B0604020202020204" pitchFamily="34" charset="0"/>
              </a:rPr>
              <a:t>Analysing</a:t>
            </a:r>
            <a:r>
              <a:rPr lang="de-CH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CH" i="0" u="none" strike="noStrike" dirty="0" err="1">
                <a:effectLst/>
                <a:latin typeface="Arial" panose="020B0604020202020204" pitchFamily="34" charset="0"/>
              </a:rPr>
              <a:t>elite</a:t>
            </a:r>
            <a:r>
              <a:rPr lang="de-CH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CH" i="0" u="none" strike="noStrike" dirty="0" err="1">
                <a:effectLst/>
                <a:latin typeface="Arial" panose="020B0604020202020204" pitchFamily="34" charset="0"/>
              </a:rPr>
              <a:t>political</a:t>
            </a:r>
            <a:r>
              <a:rPr lang="de-CH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CH" i="0" u="none" strike="noStrike" dirty="0" err="1">
                <a:effectLst/>
                <a:latin typeface="Arial" panose="020B0604020202020204" pitchFamily="34" charset="0"/>
              </a:rPr>
              <a:t>communication</a:t>
            </a:r>
            <a:r>
              <a:rPr lang="de-CH" i="0" u="none" strike="noStrike" dirty="0">
                <a:effectLst/>
                <a:latin typeface="Arial" panose="020B0604020202020204" pitchFamily="34" charset="0"/>
              </a:rPr>
              <a:t> on </a:t>
            </a:r>
            <a:r>
              <a:rPr lang="de-CH" i="0" u="none" strike="noStrike" dirty="0" err="1">
                <a:effectLst/>
                <a:latin typeface="Arial" panose="020B0604020202020204" pitchFamily="34" charset="0"/>
              </a:rPr>
              <a:t>TikTok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24273" y="4028281"/>
            <a:ext cx="10369550" cy="1752600"/>
          </a:xfrm>
        </p:spPr>
        <p:txBody>
          <a:bodyPr/>
          <a:lstStyle/>
          <a:p>
            <a:r>
              <a:rPr lang="en-US" dirty="0"/>
              <a:t>Natalia </a:t>
            </a:r>
            <a:r>
              <a:rPr lang="en-US" dirty="0" err="1"/>
              <a:t>Umansky</a:t>
            </a:r>
            <a:r>
              <a:rPr lang="en-US" dirty="0"/>
              <a:t> (UZH), Johannes Gruber (</a:t>
            </a:r>
            <a:r>
              <a:rPr lang="en-US" dirty="0" err="1"/>
              <a:t>UvA</a:t>
            </a:r>
            <a:r>
              <a:rPr lang="en-US" dirty="0"/>
              <a:t>), Jason Greenfield (NYU), Christian Pipal (UZH), and Aleksandra </a:t>
            </a:r>
            <a:r>
              <a:rPr lang="en-US" dirty="0" err="1"/>
              <a:t>Urman</a:t>
            </a:r>
            <a:r>
              <a:rPr lang="en-US" dirty="0"/>
              <a:t> (UZH)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7175202004921273646.mp4">
            <a:hlinkClick r:id="" action="ppaction://media"/>
            <a:extLst>
              <a:ext uri="{FF2B5EF4-FFF2-40B4-BE49-F238E27FC236}">
                <a16:creationId xmlns:a16="http://schemas.microsoft.com/office/drawing/2014/main" id="{AEAEE44E-90E2-F1BF-B579-40FFA210F55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36883" y="163114"/>
            <a:ext cx="3887709" cy="6531772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15FDF7-F124-524B-2894-EC3B57B91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1425" y="5013176"/>
            <a:ext cx="2046863" cy="2046863"/>
          </a:xfrm>
          <a:prstGeom prst="rect">
            <a:avLst/>
          </a:prstGeom>
        </p:spPr>
      </p:pic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5397584E-4749-9B2F-A514-F48725D146F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7"/>
          <a:stretch>
            <a:fillRect/>
          </a:stretch>
        </p:blipFill>
        <p:spPr>
          <a:xfrm>
            <a:off x="298525" y="1290411"/>
            <a:ext cx="5005387" cy="4277178"/>
          </a:xfrm>
        </p:spPr>
      </p:pic>
      <p:pic>
        <p:nvPicPr>
          <p:cNvPr id="15" name="Picture 14" descr="A blue bird with black background&#10;&#10;Description automatically generated">
            <a:extLst>
              <a:ext uri="{FF2B5EF4-FFF2-40B4-BE49-F238E27FC236}">
                <a16:creationId xmlns:a16="http://schemas.microsoft.com/office/drawing/2014/main" id="{8C81AC94-ABEE-4650-580D-819A7BEC33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1202" y="4653136"/>
            <a:ext cx="1600742" cy="1629584"/>
          </a:xfrm>
          <a:prstGeom prst="rect">
            <a:avLst/>
          </a:prstGeom>
        </p:spPr>
      </p:pic>
      <p:pic>
        <p:nvPicPr>
          <p:cNvPr id="7" name="Graphic 6" descr="Transfer with solid fill">
            <a:extLst>
              <a:ext uri="{FF2B5EF4-FFF2-40B4-BE49-F238E27FC236}">
                <a16:creationId xmlns:a16="http://schemas.microsoft.com/office/drawing/2014/main" id="{471700F5-C58C-F2BB-3B0D-9B8D196AE3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96051" y="2804654"/>
            <a:ext cx="1248692" cy="124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1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2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035ABF40-E68F-7DC6-A7F2-3E9DC9A5CE61}"/>
              </a:ext>
            </a:extLst>
          </p:cNvPr>
          <p:cNvSpPr/>
          <p:nvPr/>
        </p:nvSpPr>
        <p:spPr bwMode="auto">
          <a:xfrm>
            <a:off x="3263420" y="119122"/>
            <a:ext cx="4806154" cy="4581128"/>
          </a:xfrm>
          <a:prstGeom prst="ellipse">
            <a:avLst/>
          </a:prstGeom>
          <a:solidFill>
            <a:schemeClr val="accent1">
              <a:lumMod val="40000"/>
              <a:lumOff val="60000"/>
              <a:alpha val="2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B222FF9-669C-320B-A7BF-91F0F0EEE90C}"/>
              </a:ext>
            </a:extLst>
          </p:cNvPr>
          <p:cNvSpPr/>
          <p:nvPr/>
        </p:nvSpPr>
        <p:spPr bwMode="auto">
          <a:xfrm>
            <a:off x="5369690" y="1770782"/>
            <a:ext cx="5046790" cy="4754561"/>
          </a:xfrm>
          <a:prstGeom prst="ellipse">
            <a:avLst/>
          </a:prstGeom>
          <a:solidFill>
            <a:schemeClr val="accent1">
              <a:lumMod val="40000"/>
              <a:lumOff val="60000"/>
              <a:alpha val="2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1A0D95-448F-5995-F2A2-D743E9E1B42B}"/>
              </a:ext>
            </a:extLst>
          </p:cNvPr>
          <p:cNvSpPr/>
          <p:nvPr/>
        </p:nvSpPr>
        <p:spPr bwMode="auto">
          <a:xfrm>
            <a:off x="1701913" y="1944216"/>
            <a:ext cx="4536504" cy="4581128"/>
          </a:xfrm>
          <a:prstGeom prst="ellipse">
            <a:avLst/>
          </a:prstGeom>
          <a:solidFill>
            <a:schemeClr val="accent1">
              <a:lumMod val="40000"/>
              <a:lumOff val="60000"/>
              <a:alpha val="2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EB9725-9B01-84DD-4A58-A5D572B9A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870" y="2277757"/>
            <a:ext cx="3963591" cy="2227538"/>
          </a:xfrm>
          <a:prstGeom prst="rect">
            <a:avLst/>
          </a:prstGeom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6C973418-0AF3-733D-2F10-9492EB734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9924" y="4236959"/>
            <a:ext cx="1831157" cy="1831157"/>
          </a:xfrm>
          <a:prstGeom prst="rect">
            <a:avLst/>
          </a:prstGeom>
          <a:noFill/>
        </p:spPr>
      </p:pic>
      <p:pic>
        <p:nvPicPr>
          <p:cNvPr id="56" name="Picture 55" descr="Logo&#10;&#10;Description automatically generated">
            <a:extLst>
              <a:ext uri="{FF2B5EF4-FFF2-40B4-BE49-F238E27FC236}">
                <a16:creationId xmlns:a16="http://schemas.microsoft.com/office/drawing/2014/main" id="{1CD76488-FF0F-7551-31B3-E5B2C9FC2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7276" y="3892983"/>
            <a:ext cx="2386134" cy="2329215"/>
          </a:xfrm>
          <a:prstGeom prst="rect">
            <a:avLst/>
          </a:prstGeom>
        </p:spPr>
      </p:pic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136E2155-D92C-8B92-076B-C73AA7D4AF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3580" y="118836"/>
            <a:ext cx="2040803" cy="204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40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15CC50-D674-E5F4-2535-5EA544ABB81C}"/>
              </a:ext>
            </a:extLst>
          </p:cNvPr>
          <p:cNvSpPr txBox="1"/>
          <p:nvPr/>
        </p:nvSpPr>
        <p:spPr>
          <a:xfrm>
            <a:off x="2387588" y="982175"/>
            <a:ext cx="741682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Political content may play out differently on TikTok because:</a:t>
            </a:r>
          </a:p>
          <a:p>
            <a:endParaRPr lang="en-GB" sz="2400" dirty="0"/>
          </a:p>
          <a:p>
            <a:pPr marL="285750" indent="-285750">
              <a:buFontTx/>
              <a:buChar char="-"/>
            </a:pPr>
            <a:r>
              <a:rPr lang="en-GB" sz="2400" b="1" dirty="0"/>
              <a:t>Content types</a:t>
            </a:r>
            <a:r>
              <a:rPr lang="en-GB" sz="2400" dirty="0"/>
              <a:t>, i.e., short-form videos on TikTok versus a blend of text and image-oriented content.</a:t>
            </a:r>
          </a:p>
          <a:p>
            <a:pPr marL="285750" indent="-285750">
              <a:buFontTx/>
              <a:buChar char="-"/>
            </a:pPr>
            <a:endParaRPr lang="en-GB" sz="2400" dirty="0"/>
          </a:p>
          <a:p>
            <a:pPr marL="285750" indent="-285750">
              <a:buFontTx/>
              <a:buChar char="-"/>
            </a:pPr>
            <a:r>
              <a:rPr lang="en-GB" sz="2400" b="1" dirty="0"/>
              <a:t>Young</a:t>
            </a:r>
            <a:r>
              <a:rPr lang="en-GB" sz="2400" dirty="0"/>
              <a:t> audience.</a:t>
            </a:r>
            <a:br>
              <a:rPr lang="en-GB" sz="2400" dirty="0"/>
            </a:br>
            <a:endParaRPr lang="en-GB" sz="2400" dirty="0"/>
          </a:p>
          <a:p>
            <a:pPr marL="285750" indent="-285750">
              <a:buFontTx/>
              <a:buChar char="-"/>
            </a:pPr>
            <a:r>
              <a:rPr lang="en-GB" sz="2400" dirty="0">
                <a:latin typeface="+mn-lt"/>
              </a:rPr>
              <a:t>U</a:t>
            </a:r>
            <a:r>
              <a:rPr lang="en-GB" sz="2400" dirty="0">
                <a:effectLst/>
                <a:latin typeface="+mn-lt"/>
              </a:rPr>
              <a:t>nique </a:t>
            </a:r>
            <a:r>
              <a:rPr lang="en-GB" sz="2400" b="1" dirty="0">
                <a:effectLst/>
                <a:latin typeface="+mn-lt"/>
              </a:rPr>
              <a:t>digital</a:t>
            </a:r>
            <a:r>
              <a:rPr lang="en-GB" sz="2400" dirty="0">
                <a:effectLst/>
                <a:latin typeface="+mn-lt"/>
              </a:rPr>
              <a:t> </a:t>
            </a:r>
            <a:r>
              <a:rPr lang="en-GB" sz="2400" b="1" dirty="0">
                <a:effectLst/>
                <a:latin typeface="+mn-lt"/>
              </a:rPr>
              <a:t>culture</a:t>
            </a:r>
            <a:r>
              <a:rPr lang="en-GB" sz="2400" dirty="0">
                <a:effectLst/>
                <a:latin typeface="+mn-lt"/>
              </a:rPr>
              <a:t>. </a:t>
            </a:r>
            <a:endParaRPr lang="en-GB" sz="2400" dirty="0">
              <a:latin typeface="+mn-lt"/>
            </a:endParaRPr>
          </a:p>
          <a:p>
            <a:pPr marL="285750" indent="-285750">
              <a:buFontTx/>
              <a:buChar char="-"/>
            </a:pPr>
            <a:endParaRPr lang="en-GB" sz="2400" dirty="0"/>
          </a:p>
          <a:p>
            <a:pPr marL="285750" indent="-285750">
              <a:buFontTx/>
              <a:buChar char="-"/>
            </a:pPr>
            <a:r>
              <a:rPr lang="en-GB" sz="2400" dirty="0"/>
              <a:t>Differences in the </a:t>
            </a:r>
            <a:r>
              <a:rPr lang="en-GB" sz="2400" b="1" dirty="0"/>
              <a:t>supply mechanisms</a:t>
            </a:r>
            <a:r>
              <a:rPr lang="en-GB" sz="2400" dirty="0"/>
              <a:t>: TikTok videos are predominately delivered through algorithmic recommendation.</a:t>
            </a:r>
            <a:endParaRPr lang="en-CH" sz="2400" dirty="0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6A2CBAD8-1590-C97F-E2EF-7105BFE8075A}"/>
              </a:ext>
            </a:extLst>
          </p:cNvPr>
          <p:cNvSpPr/>
          <p:nvPr/>
        </p:nvSpPr>
        <p:spPr bwMode="auto">
          <a:xfrm>
            <a:off x="2027548" y="616332"/>
            <a:ext cx="8136904" cy="5625335"/>
          </a:xfrm>
          <a:prstGeom prst="frame">
            <a:avLst>
              <a:gd name="adj1" fmla="val 1776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750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5FD0-E1B0-C617-0A7F-D40E9C393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1484784"/>
            <a:ext cx="7128791" cy="4104456"/>
          </a:xfrm>
        </p:spPr>
        <p:txBody>
          <a:bodyPr/>
          <a:lstStyle/>
          <a:p>
            <a:r>
              <a:rPr lang="en-CH" sz="4000" dirty="0"/>
              <a:t>1. What do politicians say?</a:t>
            </a:r>
            <a:br>
              <a:rPr lang="en-CH" sz="4000" dirty="0"/>
            </a:br>
            <a:br>
              <a:rPr lang="en-CH" sz="4000" dirty="0"/>
            </a:br>
            <a:r>
              <a:rPr lang="en-CH" sz="4000" dirty="0"/>
              <a:t>2. How do they say it?</a:t>
            </a:r>
            <a:br>
              <a:rPr lang="en-CH" sz="4000" dirty="0"/>
            </a:br>
            <a:br>
              <a:rPr lang="en-CH" sz="4000" dirty="0"/>
            </a:br>
            <a:r>
              <a:rPr lang="en-CH" sz="4000" dirty="0"/>
              <a:t>3. How does it affect       	engagement?</a:t>
            </a:r>
            <a:br>
              <a:rPr lang="en-CH" sz="4000" dirty="0"/>
            </a:br>
            <a:br>
              <a:rPr lang="en-CH" sz="1000" dirty="0"/>
            </a:br>
            <a:br>
              <a:rPr lang="en-CH" sz="4000" dirty="0"/>
            </a:br>
            <a:endParaRPr lang="en-CH" sz="4000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6A6E118-544B-675E-EFDA-C991852AB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392" y="1052736"/>
            <a:ext cx="4967288" cy="4967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78993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2E308-1CBA-E3EB-BB2D-59D0245FF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Dataset: Political parties across Europe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79564-2EEA-625A-6F7A-799050B165F7}"/>
              </a:ext>
            </a:extLst>
          </p:cNvPr>
          <p:cNvSpPr txBox="1"/>
          <p:nvPr/>
        </p:nvSpPr>
        <p:spPr>
          <a:xfrm>
            <a:off x="695400" y="5508034"/>
            <a:ext cx="3714893" cy="830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CH" sz="2400" b="0" i="0" dirty="0">
                <a:effectLst/>
                <a:latin typeface="Arial" panose="020B0604020202020204" pitchFamily="34" charset="0"/>
              </a:rPr>
              <a:t>20,420</a:t>
            </a:r>
            <a:r>
              <a:rPr lang="en-GB" sz="2400" b="0" i="0" dirty="0">
                <a:effectLst/>
                <a:latin typeface="Arial" panose="020B0604020202020204" pitchFamily="34" charset="0"/>
              </a:rPr>
              <a:t> videos </a:t>
            </a:r>
          </a:p>
          <a:p>
            <a:r>
              <a:rPr lang="en-GB" sz="2400" b="0" i="0" dirty="0">
                <a:effectLst/>
                <a:latin typeface="Arial" panose="020B0604020202020204" pitchFamily="34" charset="0"/>
              </a:rPr>
              <a:t>by </a:t>
            </a:r>
            <a:r>
              <a:rPr lang="en-GB" sz="2400" dirty="0">
                <a:latin typeface="Arial" panose="020B0604020202020204" pitchFamily="34" charset="0"/>
              </a:rPr>
              <a:t>116</a:t>
            </a:r>
            <a:r>
              <a:rPr lang="en-GB" sz="2400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</a:rPr>
              <a:t>political parties</a:t>
            </a:r>
            <a:endParaRPr lang="en-CH" sz="2400" dirty="0"/>
          </a:p>
        </p:txBody>
      </p:sp>
      <p:pic>
        <p:nvPicPr>
          <p:cNvPr id="5" name="Picture 4" descr="A graph of different countries/regions&#10;&#10;Description automatically generated with medium confidence">
            <a:extLst>
              <a:ext uri="{FF2B5EF4-FFF2-40B4-BE49-F238E27FC236}">
                <a16:creationId xmlns:a16="http://schemas.microsoft.com/office/drawing/2014/main" id="{115455F5-815B-F2FA-B118-F72EA8A0C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1"/>
            <a:ext cx="5184884" cy="6858000"/>
          </a:xfrm>
          <a:prstGeom prst="rect">
            <a:avLst/>
          </a:prstGeom>
        </p:spPr>
      </p:pic>
      <p:pic>
        <p:nvPicPr>
          <p:cNvPr id="11" name="Content Placeholder 10" descr="A graph showing the number of videos over time&#10;&#10;Description automatically generated">
            <a:extLst>
              <a:ext uri="{FF2B5EF4-FFF2-40B4-BE49-F238E27FC236}">
                <a16:creationId xmlns:a16="http://schemas.microsoft.com/office/drawing/2014/main" id="{9420C748-A6F3-E10E-8290-20BC77883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487" y="764704"/>
            <a:ext cx="6640662" cy="4743330"/>
          </a:xfrm>
        </p:spPr>
      </p:pic>
    </p:spTree>
    <p:extLst>
      <p:ext uri="{BB962C8B-B14F-4D97-AF65-F5344CB8AC3E}">
        <p14:creationId xmlns:p14="http://schemas.microsoft.com/office/powerpoint/2010/main" val="3508247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5E277-3F4C-4ACB-3C92-1C908918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26" y="404664"/>
            <a:ext cx="10369550" cy="611795"/>
          </a:xfrm>
        </p:spPr>
        <p:txBody>
          <a:bodyPr/>
          <a:lstStyle/>
          <a:p>
            <a:r>
              <a:rPr lang="en-CH" dirty="0"/>
              <a:t>Pipeline – communication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386FC4-285A-56A1-F88F-85ABAEF0F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0" r="2160"/>
          <a:stretch/>
        </p:blipFill>
        <p:spPr>
          <a:xfrm>
            <a:off x="104611" y="855154"/>
            <a:ext cx="12023435" cy="545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54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2EB3B-A259-E785-C703-F51A929E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519553"/>
            <a:ext cx="10369550" cy="611795"/>
          </a:xfrm>
        </p:spPr>
        <p:txBody>
          <a:bodyPr/>
          <a:lstStyle/>
          <a:p>
            <a:r>
              <a:rPr lang="en-CH" dirty="0"/>
              <a:t>Next 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B670D-7F8F-6D27-08FC-482986D4C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68" y="1226784"/>
            <a:ext cx="5493370" cy="4967288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GB" sz="2400" dirty="0">
                <a:latin typeface="Slack-Lato"/>
              </a:rPr>
              <a:t>C</a:t>
            </a:r>
            <a:r>
              <a:rPr lang="en-GB" sz="2400" i="0" dirty="0">
                <a:effectLst/>
                <a:latin typeface="Slack-Lato"/>
              </a:rPr>
              <a:t>ollect videos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latin typeface="Slack-Lato"/>
              </a:rPr>
              <a:t>E</a:t>
            </a:r>
            <a:r>
              <a:rPr lang="en-GB" sz="2400" i="0" dirty="0">
                <a:effectLst/>
                <a:latin typeface="Slack-Lato"/>
              </a:rPr>
              <a:t>xtract text with OCR and Whisper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GB" sz="2400" dirty="0">
                <a:latin typeface="Slack-Lato"/>
              </a:rPr>
              <a:t>Run </a:t>
            </a:r>
            <a:r>
              <a:rPr lang="en-GB" sz="2400" dirty="0" err="1">
                <a:latin typeface="Slack-Lato"/>
              </a:rPr>
              <a:t>BERTopic</a:t>
            </a:r>
            <a:r>
              <a:rPr lang="en-GB" sz="2400" dirty="0">
                <a:latin typeface="Slack-Lato"/>
              </a:rPr>
              <a:t> on the transcriptions</a:t>
            </a:r>
            <a:endParaRPr lang="en-GB" sz="2400" i="0" dirty="0">
              <a:effectLst/>
              <a:latin typeface="Slack-Lato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GB" sz="2400" dirty="0">
                <a:latin typeface="Slack-Lato"/>
              </a:rPr>
              <a:t>S</a:t>
            </a:r>
            <a:r>
              <a:rPr lang="en-GB" sz="2400" i="0" dirty="0">
                <a:effectLst/>
                <a:latin typeface="Slack-Lato"/>
              </a:rPr>
              <a:t>cene detection (split videos into scene frames, and extract images from scenes)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GB" sz="2400" dirty="0">
                <a:latin typeface="Slack-Lato"/>
              </a:rPr>
              <a:t>G</a:t>
            </a:r>
            <a:r>
              <a:rPr lang="en-GB" sz="2400" i="0" dirty="0">
                <a:effectLst/>
                <a:latin typeface="Slack-Lato"/>
              </a:rPr>
              <a:t>enerate embeddings from images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GB" sz="2400" dirty="0">
                <a:latin typeface="Slack-Lato"/>
              </a:rPr>
              <a:t>Generate embeddings from audio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GB" sz="2400" dirty="0">
                <a:latin typeface="Slack-Lato"/>
              </a:rPr>
              <a:t>C</a:t>
            </a:r>
            <a:r>
              <a:rPr lang="en-GB" sz="2400" i="0" dirty="0">
                <a:effectLst/>
                <a:latin typeface="Slack-Lato"/>
              </a:rPr>
              <a:t>ombine embeddings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GB" sz="2400" dirty="0">
                <a:latin typeface="Slack-Lato"/>
              </a:rPr>
              <a:t>C</a:t>
            </a:r>
            <a:r>
              <a:rPr lang="en-GB" sz="2400" i="0" dirty="0">
                <a:effectLst/>
                <a:latin typeface="Slack-Lato"/>
              </a:rPr>
              <a:t>luster embeddings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GB" sz="2400" dirty="0">
                <a:latin typeface="Slack-Lato"/>
              </a:rPr>
              <a:t>Release package</a:t>
            </a:r>
            <a:endParaRPr lang="en-CH" sz="2400" dirty="0"/>
          </a:p>
        </p:txBody>
      </p:sp>
      <p:pic>
        <p:nvPicPr>
          <p:cNvPr id="13" name="Content Placeholder 12" descr="Cartoon robot walking up stairs&#10;&#10;Description automatically generated">
            <a:extLst>
              <a:ext uri="{FF2B5EF4-FFF2-40B4-BE49-F238E27FC236}">
                <a16:creationId xmlns:a16="http://schemas.microsoft.com/office/drawing/2014/main" id="{FBCE4EB7-ACF6-A3AC-5C2F-E1B2F40EAA2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927858" y="1340768"/>
            <a:ext cx="4928782" cy="4168928"/>
          </a:xfrm>
        </p:spPr>
      </p:pic>
      <p:pic>
        <p:nvPicPr>
          <p:cNvPr id="5" name="Graphic 4" descr="Tick with solid fill">
            <a:extLst>
              <a:ext uri="{FF2B5EF4-FFF2-40B4-BE49-F238E27FC236}">
                <a16:creationId xmlns:a16="http://schemas.microsoft.com/office/drawing/2014/main" id="{F64A1EB3-8259-8E39-AE99-4E8B9CD2A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9616" y="1030774"/>
            <a:ext cx="776988" cy="776988"/>
          </a:xfrm>
          <a:prstGeom prst="rect">
            <a:avLst/>
          </a:prstGeom>
        </p:spPr>
      </p:pic>
      <p:pic>
        <p:nvPicPr>
          <p:cNvPr id="6" name="Graphic 5" descr="Tick with solid fill">
            <a:extLst>
              <a:ext uri="{FF2B5EF4-FFF2-40B4-BE49-F238E27FC236}">
                <a16:creationId xmlns:a16="http://schemas.microsoft.com/office/drawing/2014/main" id="{F849C5E5-1C3B-F5B9-B15D-0F379FAF2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816" y="1509636"/>
            <a:ext cx="776988" cy="776988"/>
          </a:xfrm>
          <a:prstGeom prst="rect">
            <a:avLst/>
          </a:prstGeom>
        </p:spPr>
      </p:pic>
      <p:pic>
        <p:nvPicPr>
          <p:cNvPr id="7" name="Graphic 6" descr="Tick with solid fill">
            <a:extLst>
              <a:ext uri="{FF2B5EF4-FFF2-40B4-BE49-F238E27FC236}">
                <a16:creationId xmlns:a16="http://schemas.microsoft.com/office/drawing/2014/main" id="{90B045D5-ADC3-9228-7A49-FE7B81D9D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816" y="2116200"/>
            <a:ext cx="776988" cy="776988"/>
          </a:xfrm>
          <a:prstGeom prst="rect">
            <a:avLst/>
          </a:prstGeom>
        </p:spPr>
      </p:pic>
      <p:pic>
        <p:nvPicPr>
          <p:cNvPr id="4" name="Graphic 3" descr="Tick with solid fill">
            <a:extLst>
              <a:ext uri="{FF2B5EF4-FFF2-40B4-BE49-F238E27FC236}">
                <a16:creationId xmlns:a16="http://schemas.microsoft.com/office/drawing/2014/main" id="{B8F5A314-9D07-96B0-DF7C-EB8ADBA79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970" y="2881113"/>
            <a:ext cx="776988" cy="776988"/>
          </a:xfrm>
          <a:prstGeom prst="rect">
            <a:avLst/>
          </a:prstGeom>
        </p:spPr>
      </p:pic>
      <p:pic>
        <p:nvPicPr>
          <p:cNvPr id="8" name="Graphic 7" descr="Tick with solid fill">
            <a:extLst>
              <a:ext uri="{FF2B5EF4-FFF2-40B4-BE49-F238E27FC236}">
                <a16:creationId xmlns:a16="http://schemas.microsoft.com/office/drawing/2014/main" id="{95EFF723-CBD7-3755-688B-74ADDA6C7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816" y="3488589"/>
            <a:ext cx="776988" cy="77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75280"/>
      </p:ext>
    </p:extLst>
  </p:cSld>
  <p:clrMapOvr>
    <a:masterClrMapping/>
  </p:clrMapOvr>
</p:sld>
</file>

<file path=ppt/theme/theme1.xml><?xml version="1.0" encoding="utf-8"?>
<a:theme xmlns:a="http://schemas.openxmlformats.org/drawingml/2006/main" name="UZH">
  <a:themeElements>
    <a:clrScheme name="UZH">
      <a:dk1>
        <a:srgbClr val="000000"/>
      </a:dk1>
      <a:lt1>
        <a:srgbClr val="FFFFFF"/>
      </a:lt1>
      <a:dk2>
        <a:srgbClr val="DADEE2"/>
      </a:dk2>
      <a:lt2>
        <a:srgbClr val="FEDC00"/>
      </a:lt2>
      <a:accent1>
        <a:srgbClr val="0028A5"/>
      </a:accent1>
      <a:accent2>
        <a:srgbClr val="A3ADB7"/>
      </a:accent2>
      <a:accent3>
        <a:srgbClr val="DC6027"/>
      </a:accent3>
      <a:accent4>
        <a:srgbClr val="0B82A0"/>
      </a:accent4>
      <a:accent5>
        <a:srgbClr val="2A7F60"/>
      </a:accent5>
      <a:accent6>
        <a:srgbClr val="91C34A"/>
      </a:accent6>
      <a:hlink>
        <a:srgbClr val="DC6027"/>
      </a:hlink>
      <a:folHlink>
        <a:srgbClr val="000000"/>
      </a:folHlink>
    </a:clrScheme>
    <a:fontScheme name="Office-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UZH">
        <a:dk1>
          <a:srgbClr val="000000"/>
        </a:dk1>
        <a:lt1>
          <a:srgbClr val="FFFFFF"/>
        </a:lt1>
        <a:dk2>
          <a:srgbClr val="DADEE2"/>
        </a:dk2>
        <a:lt2>
          <a:srgbClr val="FEDC00"/>
        </a:lt2>
        <a:accent1>
          <a:srgbClr val="0028A5"/>
        </a:accent1>
        <a:accent2>
          <a:srgbClr val="A3ADB7"/>
        </a:accent2>
        <a:accent3>
          <a:srgbClr val="DC6027"/>
        </a:accent3>
        <a:accent4>
          <a:srgbClr val="0B82A0"/>
        </a:accent4>
        <a:accent5>
          <a:srgbClr val="2A7F60"/>
        </a:accent5>
        <a:accent6>
          <a:srgbClr val="91C34A"/>
        </a:accent6>
        <a:hlink>
          <a:srgbClr val="DC6027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Blau 100%">
      <a:srgbClr val="0028A5"/>
    </a:custClr>
    <a:custClr name="Grau 100%">
      <a:srgbClr val="A3ADB7"/>
    </a:custClr>
    <a:custClr name="Ockerrot 100%">
      <a:srgbClr val="DC6027"/>
    </a:custClr>
    <a:custClr name="Türkis 100%">
      <a:srgbClr val="0B82A0"/>
    </a:custClr>
    <a:custClr name="Flaschengrün 100%">
      <a:srgbClr val="2A7F62"/>
    </a:custClr>
    <a:custClr name="Lindengrün 100%">
      <a:srgbClr val="91C34A"/>
    </a:custClr>
    <a:custClr name="Warmgelb 100%">
      <a:srgbClr val="FEDE00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80%">
      <a:srgbClr val="3353B7"/>
    </a:custClr>
    <a:custClr name="Grau 80%">
      <a:srgbClr val="B5BDC5"/>
    </a:custClr>
    <a:custClr name="Ockerrot 80%">
      <a:srgbClr val="E38052"/>
    </a:custClr>
    <a:custClr name="Türkis 80%">
      <a:srgbClr val="3C9FB6"/>
    </a:custClr>
    <a:custClr name="Flaschengrün 80%">
      <a:srgbClr val="569D85"/>
    </a:custClr>
    <a:custClr name="Lindengrün 80%">
      <a:srgbClr val="AAD470"/>
    </a:custClr>
    <a:custClr name="Warmgelb 80%">
      <a:srgbClr val="FBE651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60%">
      <a:srgbClr val="667EC9"/>
    </a:custClr>
    <a:custClr name="Grau 60%">
      <a:srgbClr val="C8CED4"/>
    </a:custClr>
    <a:custClr name="Ockerrot 60%">
      <a:srgbClr val="EAA07D"/>
    </a:custClr>
    <a:custClr name="Türkis 60%">
      <a:srgbClr val="6BB7C7"/>
    </a:custClr>
    <a:custClr name="Flaschengrün 60%">
      <a:srgbClr val="80B6A4"/>
    </a:custClr>
    <a:custClr name="Lindengrün 60%">
      <a:srgbClr val="BFDF94"/>
    </a:custClr>
    <a:custClr name="Warmgelb 60%">
      <a:srgbClr val="FCEC7C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40%">
      <a:srgbClr val="99A9DB"/>
    </a:custClr>
    <a:custClr name="Grau 40%">
      <a:srgbClr val="DADEE2"/>
    </a:custClr>
    <a:custClr name="Ockerrot 40%">
      <a:srgbClr val="F1BFA9"/>
    </a:custClr>
    <a:custClr name="Türkis 40%">
      <a:srgbClr val="ABCEC2"/>
    </a:custClr>
    <a:custClr name="Flaschengrün 40%">
      <a:srgbClr val="ABCEC2"/>
    </a:custClr>
    <a:custClr name="Lindengrün 40%">
      <a:srgbClr val="D5E9B7"/>
    </a:custClr>
    <a:custClr name="Warmgelb 40%">
      <a:srgbClr val="FDF3A8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20%">
      <a:srgbClr val="CCD4ED"/>
    </a:custClr>
    <a:custClr name="Grau 20%">
      <a:srgbClr val="EDEFF1"/>
    </a:custClr>
    <a:custClr name="Ockerrot 20%">
      <a:srgbClr val="F8DFD4"/>
    </a:custClr>
    <a:custClr name="Türkis 20%">
      <a:srgbClr val="CFE8EC"/>
    </a:custClr>
    <a:custClr name="Flaschengrün 20%">
      <a:srgbClr val="D5E7E1"/>
    </a:custClr>
    <a:custClr name="Lindengrün 20%">
      <a:srgbClr val="EAF4DB"/>
    </a:custClr>
    <a:custClr name="Warmgelb 20%">
      <a:srgbClr val="FEF9D3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uzh_praesentation_informell_e.potx" id="{65ABE16A-7070-4245-ABE9-D75934EC0B3A}" vid="{013E0098-5A1A-4376-9C3C-AAAB173D56D1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4E32CAD-7391-3145-9F55-267958932F98}">
  <we:reference id="e849ddb8-6bbd-4833-bd4b-59030099d63e" version="1.0.0.0" store="EXCatalog" storeType="EXCatalog"/>
  <we:alternateReferences>
    <we:reference id="WA200000113" version="1.0.0.0" store="de-CH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3911</TotalTime>
  <Words>231</Words>
  <Application>Microsoft Macintosh PowerPoint</Application>
  <PresentationFormat>Widescreen</PresentationFormat>
  <Paragraphs>34</Paragraphs>
  <Slides>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Slack-Lato</vt:lpstr>
      <vt:lpstr>UZH</vt:lpstr>
      <vt:lpstr>Dances, Duets, and Debates:  Analysing elite political communication on TikTok</vt:lpstr>
      <vt:lpstr>PowerPoint Presentation</vt:lpstr>
      <vt:lpstr>PowerPoint Presentation</vt:lpstr>
      <vt:lpstr>PowerPoint Presentation</vt:lpstr>
      <vt:lpstr>1. What do politicians say?  2. How do they say it?  3. How does it affect        engagement?   </vt:lpstr>
      <vt:lpstr>Dataset: Political parties across Europe</vt:lpstr>
      <vt:lpstr>Pipeline – communication style</vt:lpstr>
      <vt:lpstr>Next steps: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democrats' playground?  Multimodal analysis of politicians' TikTok use in the U.S.</dc:title>
  <dc:subject/>
  <dc:creator>Natalia Umansky Casapa</dc:creator>
  <cp:keywords/>
  <dc:description>Vorlage uzh_praesentationen_16:9_informell_e MSO2016 v3 11.02.2016</dc:description>
  <cp:lastModifiedBy>Natalia Umansky Casapa</cp:lastModifiedBy>
  <cp:revision>56</cp:revision>
  <dcterms:created xsi:type="dcterms:W3CDTF">2023-04-03T13:06:07Z</dcterms:created>
  <dcterms:modified xsi:type="dcterms:W3CDTF">2024-01-24T13:13:50Z</dcterms:modified>
  <cp:category/>
</cp:coreProperties>
</file>